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notesMasterIdLst>
    <p:notesMasterId r:id="rId17"/>
  </p:notesMasterIdLst>
  <p:sldIdLst>
    <p:sldId id="337" r:id="rId2"/>
    <p:sldId id="310" r:id="rId3"/>
    <p:sldId id="336" r:id="rId4"/>
    <p:sldId id="332" r:id="rId5"/>
    <p:sldId id="339" r:id="rId6"/>
    <p:sldId id="340" r:id="rId7"/>
    <p:sldId id="341" r:id="rId8"/>
    <p:sldId id="342" r:id="rId9"/>
    <p:sldId id="343" r:id="rId10"/>
    <p:sldId id="344" r:id="rId11"/>
    <p:sldId id="347" r:id="rId12"/>
    <p:sldId id="345" r:id="rId13"/>
    <p:sldId id="348" r:id="rId14"/>
    <p:sldId id="346" r:id="rId15"/>
    <p:sldId id="33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8360"/>
    <a:srgbClr val="AA2187"/>
    <a:srgbClr val="5C8608"/>
    <a:srgbClr val="FF812C"/>
    <a:srgbClr val="F42784"/>
    <a:srgbClr val="99E20E"/>
    <a:srgbClr val="085479"/>
    <a:srgbClr val="EFEFEF"/>
    <a:srgbClr val="406F9A"/>
    <a:srgbClr val="E3C4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072" autoAdjust="0"/>
  </p:normalViewPr>
  <p:slideViewPr>
    <p:cSldViewPr snapToGrid="0">
      <p:cViewPr varScale="1">
        <p:scale>
          <a:sx n="106" d="100"/>
          <a:sy n="106" d="100"/>
        </p:scale>
        <p:origin x="79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1495A1-FC4B-4943-A3E4-B9AE05938C94}" type="datetimeFigureOut">
              <a:rPr lang="en-AU" smtClean="0"/>
              <a:t>26/06/2024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BCE355-FF94-49DF-AE23-D71E2B6744E9}" type="slidenum">
              <a:rPr lang="en-AU" smtClean="0"/>
              <a:t>‹#›</a:t>
            </a:fld>
            <a:endParaRPr lang="en-AU"/>
          </a:p>
        </p:txBody>
      </p:sp>
    </p:spTree>
    <p:extLst>
      <p:ext uri="{BB962C8B-B14F-4D97-AF65-F5344CB8AC3E}">
        <p14:creationId xmlns:p14="http://schemas.microsoft.com/office/powerpoint/2010/main" val="3381964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6/26/2024</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72936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6/26/2024</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62772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6/26/2024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279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6/26/2024</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340666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6/26/2024</a:t>
            </a:fld>
            <a:endParaRPr lang="en-US" dirty="0"/>
          </a:p>
        </p:txBody>
      </p:sp>
    </p:spTree>
    <p:extLst>
      <p:ext uri="{BB962C8B-B14F-4D97-AF65-F5344CB8AC3E}">
        <p14:creationId xmlns:p14="http://schemas.microsoft.com/office/powerpoint/2010/main" val="1388209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6/26/2024</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75768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6/26/2024</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7256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6/26/2024</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856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6/26/2024</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800598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6/26/2024</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06382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6/26/2024</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567251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6/26/2024</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05008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41" r:id="rId5"/>
    <p:sldLayoutId id="2147483746" r:id="rId6"/>
    <p:sldLayoutId id="2147483742" r:id="rId7"/>
    <p:sldLayoutId id="2147483743" r:id="rId8"/>
    <p:sldLayoutId id="2147483744" r:id="rId9"/>
    <p:sldLayoutId id="2147483745" r:id="rId10"/>
    <p:sldLayoutId id="2147483747"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lacienciaexplica.blogspot.com/p/biologia-y-geologia.html" TargetMode="External"/><Relationship Id="rId2" Type="http://schemas.openxmlformats.org/officeDocument/2006/relationships/image" Target="../media/image1.gif"/><Relationship Id="rId1" Type="http://schemas.openxmlformats.org/officeDocument/2006/relationships/slideLayout" Target="../slideLayouts/slideLayout1.xml"/><Relationship Id="rId4" Type="http://schemas.openxmlformats.org/officeDocument/2006/relationships/hyperlink" Target="https://creativecommons.org/licenses/by-nc-nd/3.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lacienciaexplica.blogspot.com/p/biologia-y-geologia.html" TargetMode="External"/><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humanbiology.pressbooks.tru.ca/chapter/4-13-mitosis-and-cytokinesis/"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visiblebody.com/blog/mitosis-and-meiosis-whats-the-difference" TargetMode="External"/><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coolmusicdance.blogspot.com/2017/01/division-celular.html" TargetMode="External"/><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visiblebody.com/blog/mitosis-and-meiosis-whats-the-difference" TargetMode="External"/><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biologycorner.com/worksheets/cell-division-reinforcement.html" TargetMode="Externa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hyperlink" Target="https://mmegias.webs.uvigo.es/5-celulas/8-m-a.php"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Subtitle 2">
            <a:extLst>
              <a:ext uri="{FF2B5EF4-FFF2-40B4-BE49-F238E27FC236}">
                <a16:creationId xmlns:a16="http://schemas.microsoft.com/office/drawing/2014/main" id="{4334C33D-25F9-8F62-60E7-6A5CA5C3D66B}"/>
              </a:ext>
            </a:extLst>
          </p:cNvPr>
          <p:cNvSpPr>
            <a:spLocks noGrp="1"/>
          </p:cNvSpPr>
          <p:nvPr>
            <p:ph type="subTitle" idx="1"/>
          </p:nvPr>
        </p:nvSpPr>
        <p:spPr>
          <a:xfrm>
            <a:off x="6096369" y="4630738"/>
            <a:ext cx="5617794" cy="1150937"/>
          </a:xfrm>
        </p:spPr>
        <p:txBody>
          <a:bodyPr anchor="t">
            <a:normAutofit fontScale="77500" lnSpcReduction="20000"/>
          </a:bodyPr>
          <a:lstStyle/>
          <a:p>
            <a:pPr>
              <a:lnSpc>
                <a:spcPct val="120000"/>
              </a:lnSpc>
            </a:pPr>
            <a:r>
              <a:rPr lang="en-AU" sz="4600" b="1" dirty="0">
                <a:latin typeface="+mj-lt"/>
              </a:rPr>
              <a:t>Mitosis</a:t>
            </a:r>
          </a:p>
          <a:p>
            <a:pPr>
              <a:lnSpc>
                <a:spcPct val="120000"/>
              </a:lnSpc>
            </a:pPr>
            <a:r>
              <a:rPr lang="en-AU" sz="2200" dirty="0"/>
              <a:t>AEHBY Human Biology</a:t>
            </a:r>
          </a:p>
        </p:txBody>
      </p:sp>
      <p:sp>
        <p:nvSpPr>
          <p:cNvPr id="36" name="Freeform: Shape 35">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4"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Shape 37">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0" name="Picture 29">
            <a:extLst>
              <a:ext uri="{FF2B5EF4-FFF2-40B4-BE49-F238E27FC236}">
                <a16:creationId xmlns:a16="http://schemas.microsoft.com/office/drawing/2014/main" id="{029E1C61-CA28-16F5-8210-8E581AB23AC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2479" r="22479"/>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40" name="Freeform: Shape 39">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TextBox 5">
            <a:extLst>
              <a:ext uri="{FF2B5EF4-FFF2-40B4-BE49-F238E27FC236}">
                <a16:creationId xmlns:a16="http://schemas.microsoft.com/office/drawing/2014/main" id="{BC3F1BA4-8CC4-26E0-1838-218BF28FB5B3}"/>
              </a:ext>
            </a:extLst>
          </p:cNvPr>
          <p:cNvSpPr txBox="1"/>
          <p:nvPr/>
        </p:nvSpPr>
        <p:spPr>
          <a:xfrm>
            <a:off x="153" y="6858000"/>
            <a:ext cx="5033023" cy="230832"/>
          </a:xfrm>
          <a:prstGeom prst="rect">
            <a:avLst/>
          </a:prstGeom>
          <a:noFill/>
        </p:spPr>
        <p:txBody>
          <a:bodyPr wrap="square" rtlCol="0">
            <a:spAutoFit/>
          </a:bodyPr>
          <a:lstStyle/>
          <a:p>
            <a:r>
              <a:rPr lang="en-AU" sz="900">
                <a:hlinkClick r:id="rId3" tooltip="https://lacienciaexplica.blogspot.com/p/biologia-y-geologia.html"/>
              </a:rPr>
              <a:t>This Photo</a:t>
            </a:r>
            <a:r>
              <a:rPr lang="en-AU" sz="900"/>
              <a:t> by Unknown Author is licensed under </a:t>
            </a:r>
            <a:r>
              <a:rPr lang="en-AU" sz="900">
                <a:hlinkClick r:id="rId4" tooltip="https://creativecommons.org/licenses/by-nc-nd/3.0/"/>
              </a:rPr>
              <a:t>CC BY-NC-ND</a:t>
            </a:r>
            <a:endParaRPr lang="en-AU" sz="900"/>
          </a:p>
        </p:txBody>
      </p:sp>
    </p:spTree>
    <p:extLst>
      <p:ext uri="{BB962C8B-B14F-4D97-AF65-F5344CB8AC3E}">
        <p14:creationId xmlns:p14="http://schemas.microsoft.com/office/powerpoint/2010/main" val="264653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820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AC4CE3C4-3600-4353-9FE1-B32D06BEF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97909C09-585F-1719-8C1A-E1CE3F31CC90}"/>
              </a:ext>
            </a:extLst>
          </p:cNvPr>
          <p:cNvSpPr>
            <a:spLocks noGrp="1"/>
          </p:cNvSpPr>
          <p:nvPr>
            <p:ph type="title"/>
          </p:nvPr>
        </p:nvSpPr>
        <p:spPr>
          <a:xfrm>
            <a:off x="992518" y="442913"/>
            <a:ext cx="5103482" cy="1639888"/>
          </a:xfrm>
        </p:spPr>
        <p:txBody>
          <a:bodyPr anchor="b">
            <a:normAutofit/>
          </a:bodyPr>
          <a:lstStyle/>
          <a:p>
            <a:r>
              <a:rPr lang="en-AU" dirty="0"/>
              <a:t>Telophase</a:t>
            </a:r>
          </a:p>
        </p:txBody>
      </p:sp>
      <p:sp>
        <p:nvSpPr>
          <p:cNvPr id="3" name="Content Placeholder 2">
            <a:extLst>
              <a:ext uri="{FF2B5EF4-FFF2-40B4-BE49-F238E27FC236}">
                <a16:creationId xmlns:a16="http://schemas.microsoft.com/office/drawing/2014/main" id="{898F2E23-C1E1-B4B0-1FB1-D9855C755A74}"/>
              </a:ext>
            </a:extLst>
          </p:cNvPr>
          <p:cNvSpPr>
            <a:spLocks noGrp="1"/>
          </p:cNvSpPr>
          <p:nvPr>
            <p:ph idx="1"/>
          </p:nvPr>
        </p:nvSpPr>
        <p:spPr>
          <a:xfrm>
            <a:off x="992518" y="2312988"/>
            <a:ext cx="5368525" cy="3651250"/>
          </a:xfrm>
        </p:spPr>
        <p:txBody>
          <a:bodyPr>
            <a:normAutofit fontScale="92500" lnSpcReduction="20000"/>
          </a:bodyPr>
          <a:lstStyle/>
          <a:p>
            <a:r>
              <a:rPr lang="en-AU" sz="2400" dirty="0"/>
              <a:t>Two sets of chromosomes cluster at each pole of the cell.</a:t>
            </a:r>
          </a:p>
          <a:p>
            <a:r>
              <a:rPr lang="en-AU" sz="2400" dirty="0"/>
              <a:t>The nuclear membrane reforms around each new nucleus and the spindle fibres dissolve.</a:t>
            </a:r>
          </a:p>
          <a:p>
            <a:r>
              <a:rPr lang="en-AU" sz="2400" dirty="0"/>
              <a:t>Gradually the chromosomes uncoil to become chromatin threads.</a:t>
            </a:r>
          </a:p>
        </p:txBody>
      </p:sp>
      <p:pic>
        <p:nvPicPr>
          <p:cNvPr id="4" name="Picture 3">
            <a:extLst>
              <a:ext uri="{FF2B5EF4-FFF2-40B4-BE49-F238E27FC236}">
                <a16:creationId xmlns:a16="http://schemas.microsoft.com/office/drawing/2014/main" id="{2A4DDB5C-3F19-161B-D480-0CBFF37D92EC}"/>
              </a:ext>
            </a:extLst>
          </p:cNvPr>
          <p:cNvPicPr>
            <a:picLocks noChangeAspect="1"/>
          </p:cNvPicPr>
          <p:nvPr/>
        </p:nvPicPr>
        <p:blipFill>
          <a:blip r:embed="rId2"/>
          <a:stretch>
            <a:fillRect/>
          </a:stretch>
        </p:blipFill>
        <p:spPr>
          <a:xfrm>
            <a:off x="8437983" y="107913"/>
            <a:ext cx="3598472" cy="3229630"/>
          </a:xfrm>
          <a:prstGeom prst="rect">
            <a:avLst/>
          </a:prstGeom>
        </p:spPr>
      </p:pic>
      <p:pic>
        <p:nvPicPr>
          <p:cNvPr id="5" name="Picture 4">
            <a:extLst>
              <a:ext uri="{FF2B5EF4-FFF2-40B4-BE49-F238E27FC236}">
                <a16:creationId xmlns:a16="http://schemas.microsoft.com/office/drawing/2014/main" id="{1EB109A8-8435-650C-4514-8849FB76A7E4}"/>
              </a:ext>
            </a:extLst>
          </p:cNvPr>
          <p:cNvPicPr>
            <a:picLocks noChangeAspect="1"/>
          </p:cNvPicPr>
          <p:nvPr/>
        </p:nvPicPr>
        <p:blipFill>
          <a:blip r:embed="rId3"/>
          <a:stretch>
            <a:fillRect/>
          </a:stretch>
        </p:blipFill>
        <p:spPr>
          <a:xfrm>
            <a:off x="8386831" y="3514451"/>
            <a:ext cx="3598472" cy="3080440"/>
          </a:xfrm>
          <a:prstGeom prst="rect">
            <a:avLst/>
          </a:prstGeom>
        </p:spPr>
      </p:pic>
    </p:spTree>
    <p:extLst>
      <p:ext uri="{BB962C8B-B14F-4D97-AF65-F5344CB8AC3E}">
        <p14:creationId xmlns:p14="http://schemas.microsoft.com/office/powerpoint/2010/main" val="301298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EAA32-5101-FEEE-07C8-08AD11C8DFA6}"/>
              </a:ext>
            </a:extLst>
          </p:cNvPr>
          <p:cNvSpPr>
            <a:spLocks noGrp="1"/>
          </p:cNvSpPr>
          <p:nvPr>
            <p:ph type="title"/>
          </p:nvPr>
        </p:nvSpPr>
        <p:spPr/>
        <p:txBody>
          <a:bodyPr/>
          <a:lstStyle/>
          <a:p>
            <a:endParaRPr lang="en-AU"/>
          </a:p>
        </p:txBody>
      </p:sp>
      <p:pic>
        <p:nvPicPr>
          <p:cNvPr id="5" name="Content Placeholder 4" descr="A blue and purple circle with a clock and a sun&#10;&#10;Description automatically generated with medium confidence">
            <a:extLst>
              <a:ext uri="{FF2B5EF4-FFF2-40B4-BE49-F238E27FC236}">
                <a16:creationId xmlns:a16="http://schemas.microsoft.com/office/drawing/2014/main" id="{E49F91A5-8FD1-CE13-DCB5-7C484A498751}"/>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710714" y="140036"/>
            <a:ext cx="8770571" cy="6577928"/>
          </a:xfrm>
        </p:spPr>
      </p:pic>
    </p:spTree>
    <p:extLst>
      <p:ext uri="{BB962C8B-B14F-4D97-AF65-F5344CB8AC3E}">
        <p14:creationId xmlns:p14="http://schemas.microsoft.com/office/powerpoint/2010/main" val="2495370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A532A-6A38-DE99-9DDF-215B1E1777AB}"/>
              </a:ext>
            </a:extLst>
          </p:cNvPr>
          <p:cNvSpPr>
            <a:spLocks noGrp="1"/>
          </p:cNvSpPr>
          <p:nvPr>
            <p:ph type="title"/>
          </p:nvPr>
        </p:nvSpPr>
        <p:spPr/>
        <p:txBody>
          <a:bodyPr/>
          <a:lstStyle/>
          <a:p>
            <a:endParaRPr lang="en-AU"/>
          </a:p>
        </p:txBody>
      </p:sp>
      <p:pic>
        <p:nvPicPr>
          <p:cNvPr id="4" name="Content Placeholder 3">
            <a:extLst>
              <a:ext uri="{FF2B5EF4-FFF2-40B4-BE49-F238E27FC236}">
                <a16:creationId xmlns:a16="http://schemas.microsoft.com/office/drawing/2014/main" id="{6B77BF03-5CD8-40D8-0919-F3945D7A2C62}"/>
              </a:ext>
            </a:extLst>
          </p:cNvPr>
          <p:cNvPicPr>
            <a:picLocks noGrp="1" noChangeAspect="1"/>
          </p:cNvPicPr>
          <p:nvPr>
            <p:ph idx="1"/>
          </p:nvPr>
        </p:nvPicPr>
        <p:blipFill>
          <a:blip r:embed="rId2"/>
          <a:stretch>
            <a:fillRect/>
          </a:stretch>
        </p:blipFill>
        <p:spPr>
          <a:xfrm>
            <a:off x="2111138" y="3056479"/>
            <a:ext cx="8388823" cy="2164268"/>
          </a:xfrm>
          <a:prstGeom prst="rect">
            <a:avLst/>
          </a:prstGeom>
        </p:spPr>
      </p:pic>
      <p:pic>
        <p:nvPicPr>
          <p:cNvPr id="5" name="Picture 4">
            <a:extLst>
              <a:ext uri="{FF2B5EF4-FFF2-40B4-BE49-F238E27FC236}">
                <a16:creationId xmlns:a16="http://schemas.microsoft.com/office/drawing/2014/main" id="{64A1883A-0F93-79D0-605B-D35C94456E02}"/>
              </a:ext>
            </a:extLst>
          </p:cNvPr>
          <p:cNvPicPr>
            <a:picLocks noChangeAspect="1"/>
          </p:cNvPicPr>
          <p:nvPr/>
        </p:nvPicPr>
        <p:blipFill>
          <a:blip r:embed="rId3"/>
          <a:stretch>
            <a:fillRect/>
          </a:stretch>
        </p:blipFill>
        <p:spPr>
          <a:xfrm>
            <a:off x="1615051" y="975147"/>
            <a:ext cx="8961897" cy="4907705"/>
          </a:xfrm>
          <a:prstGeom prst="rect">
            <a:avLst/>
          </a:prstGeom>
        </p:spPr>
      </p:pic>
    </p:spTree>
    <p:extLst>
      <p:ext uri="{BB962C8B-B14F-4D97-AF65-F5344CB8AC3E}">
        <p14:creationId xmlns:p14="http://schemas.microsoft.com/office/powerpoint/2010/main" val="1222541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6CB38AB-3E5D-A6A1-D84A-CEFCB2706B97}"/>
              </a:ext>
            </a:extLst>
          </p:cNvPr>
          <p:cNvSpPr/>
          <p:nvPr/>
        </p:nvSpPr>
        <p:spPr>
          <a:xfrm>
            <a:off x="6212694" y="1533745"/>
            <a:ext cx="5721204" cy="36039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8B3D6ED5-BFD4-CF41-A642-B3E56DFA68DC}"/>
              </a:ext>
            </a:extLst>
          </p:cNvPr>
          <p:cNvSpPr>
            <a:spLocks noGrp="1"/>
          </p:cNvSpPr>
          <p:nvPr>
            <p:ph type="title" idx="4294967295"/>
          </p:nvPr>
        </p:nvSpPr>
        <p:spPr>
          <a:xfrm>
            <a:off x="188535" y="442912"/>
            <a:ext cx="8704083" cy="788432"/>
          </a:xfrm>
        </p:spPr>
        <p:txBody>
          <a:bodyPr>
            <a:normAutofit fontScale="90000"/>
          </a:bodyPr>
          <a:lstStyle/>
          <a:p>
            <a:r>
              <a:rPr lang="en-AU" dirty="0"/>
              <a:t>Cytokinesis</a:t>
            </a:r>
          </a:p>
        </p:txBody>
      </p:sp>
      <p:sp>
        <p:nvSpPr>
          <p:cNvPr id="8" name="Content Placeholder 7">
            <a:extLst>
              <a:ext uri="{FF2B5EF4-FFF2-40B4-BE49-F238E27FC236}">
                <a16:creationId xmlns:a16="http://schemas.microsoft.com/office/drawing/2014/main" id="{7A2051C0-C60F-C7A6-81C9-0C02C68DEB79}"/>
              </a:ext>
            </a:extLst>
          </p:cNvPr>
          <p:cNvSpPr>
            <a:spLocks noGrp="1"/>
          </p:cNvSpPr>
          <p:nvPr>
            <p:ph idx="4294967295"/>
          </p:nvPr>
        </p:nvSpPr>
        <p:spPr>
          <a:xfrm>
            <a:off x="279828" y="1231344"/>
            <a:ext cx="5841572" cy="5183744"/>
          </a:xfrm>
        </p:spPr>
        <p:txBody>
          <a:bodyPr>
            <a:normAutofit fontScale="92500" lnSpcReduction="10000"/>
          </a:bodyPr>
          <a:lstStyle/>
          <a:p>
            <a:r>
              <a:rPr lang="en-AU" sz="2400" dirty="0"/>
              <a:t>Essentially, mitosis is the process of replicating and dividing the nucleus, but the cytoplasm and cell membrane also need to be divided into the two new cells. </a:t>
            </a:r>
          </a:p>
          <a:p>
            <a:r>
              <a:rPr lang="en-AU" sz="2400" dirty="0"/>
              <a:t>After telophase, cytokinesis divides the cytoplasm by pulling the cell membrane inwards at the equator until the cell is split into two separate cells, each with its own nucleus and organelles.</a:t>
            </a:r>
          </a:p>
        </p:txBody>
      </p:sp>
      <p:pic>
        <p:nvPicPr>
          <p:cNvPr id="18" name="Picture 17" descr="A diagram of a cell&#10;&#10;Description automatically generated">
            <a:extLst>
              <a:ext uri="{FF2B5EF4-FFF2-40B4-BE49-F238E27FC236}">
                <a16:creationId xmlns:a16="http://schemas.microsoft.com/office/drawing/2014/main" id="{BF62765F-ED26-8634-8A22-0ED407F1B29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01314" y="1720311"/>
            <a:ext cx="5510858" cy="3417378"/>
          </a:xfrm>
          <a:prstGeom prst="rect">
            <a:avLst/>
          </a:prstGeom>
        </p:spPr>
      </p:pic>
      <p:pic>
        <p:nvPicPr>
          <p:cNvPr id="20" name="Picture 19">
            <a:extLst>
              <a:ext uri="{FF2B5EF4-FFF2-40B4-BE49-F238E27FC236}">
                <a16:creationId xmlns:a16="http://schemas.microsoft.com/office/drawing/2014/main" id="{BE8F6BBE-B85A-D593-4943-70B5CC025A4E}"/>
              </a:ext>
            </a:extLst>
          </p:cNvPr>
          <p:cNvPicPr>
            <a:picLocks noChangeAspect="1"/>
          </p:cNvPicPr>
          <p:nvPr/>
        </p:nvPicPr>
        <p:blipFill>
          <a:blip r:embed="rId4"/>
          <a:stretch>
            <a:fillRect/>
          </a:stretch>
        </p:blipFill>
        <p:spPr>
          <a:xfrm>
            <a:off x="6325588" y="1720311"/>
            <a:ext cx="5608310" cy="3417378"/>
          </a:xfrm>
          <a:prstGeom prst="rect">
            <a:avLst/>
          </a:prstGeom>
        </p:spPr>
      </p:pic>
    </p:spTree>
    <p:extLst>
      <p:ext uri="{BB962C8B-B14F-4D97-AF65-F5344CB8AC3E}">
        <p14:creationId xmlns:p14="http://schemas.microsoft.com/office/powerpoint/2010/main" val="334454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Horizontal)">
                                      <p:cBhvr>
                                        <p:cTn id="7" dur="4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E6475-8A91-C84B-07E2-00D1002ADA49}"/>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5156FEFE-B61B-59B5-4320-8E727CF2DD1F}"/>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0E50C709-528B-75E5-548E-41CA7B79AD6D}"/>
              </a:ext>
            </a:extLst>
          </p:cNvPr>
          <p:cNvPicPr>
            <a:picLocks noChangeAspect="1"/>
          </p:cNvPicPr>
          <p:nvPr/>
        </p:nvPicPr>
        <p:blipFill rotWithShape="1">
          <a:blip r:embed="rId2"/>
          <a:srcRect l="10024" t="5945" r="8929" b="10024"/>
          <a:stretch/>
        </p:blipFill>
        <p:spPr>
          <a:xfrm>
            <a:off x="1949512" y="204703"/>
            <a:ext cx="8292975" cy="6448594"/>
          </a:xfrm>
          <a:prstGeom prst="rect">
            <a:avLst/>
          </a:prstGeom>
        </p:spPr>
      </p:pic>
    </p:spTree>
    <p:extLst>
      <p:ext uri="{BB962C8B-B14F-4D97-AF65-F5344CB8AC3E}">
        <p14:creationId xmlns:p14="http://schemas.microsoft.com/office/powerpoint/2010/main" val="476915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56" name="Straight Connector 55">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8" name="Rectangle 57">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2" name="Picture 51">
            <a:extLst>
              <a:ext uri="{FF2B5EF4-FFF2-40B4-BE49-F238E27FC236}">
                <a16:creationId xmlns:a16="http://schemas.microsoft.com/office/drawing/2014/main" id="{D7B63096-3E73-4611-B755-0C28865E5C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8036" r="8036"/>
          <a:stretch/>
        </p:blipFill>
        <p:spPr>
          <a:xfrm>
            <a:off x="20" y="10"/>
            <a:ext cx="9947062" cy="6857990"/>
          </a:xfrm>
          <a:prstGeom prst="rect">
            <a:avLst/>
          </a:prstGeom>
        </p:spPr>
      </p:pic>
      <p:sp>
        <p:nvSpPr>
          <p:cNvPr id="60" name="Freeform: Shape 59">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62" name="Freeform: Shape 61">
            <a:extLst>
              <a:ext uri="{FF2B5EF4-FFF2-40B4-BE49-F238E27FC236}">
                <a16:creationId xmlns:a16="http://schemas.microsoft.com/office/drawing/2014/main" id="{8B598134-D292-43E6-9C55-117198046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1834" y="0"/>
            <a:ext cx="4980168" cy="6858000"/>
          </a:xfrm>
          <a:custGeom>
            <a:avLst/>
            <a:gdLst>
              <a:gd name="connsiteX0" fmla="*/ 1623023 w 4901771"/>
              <a:gd name="connsiteY0" fmla="*/ 0 h 6858000"/>
              <a:gd name="connsiteX1" fmla="*/ 2716256 w 4901771"/>
              <a:gd name="connsiteY1" fmla="*/ 0 h 6858000"/>
              <a:gd name="connsiteX2" fmla="*/ 3496422 w 4901771"/>
              <a:gd name="connsiteY2" fmla="*/ 0 h 6858000"/>
              <a:gd name="connsiteX3" fmla="*/ 4544484 w 4901771"/>
              <a:gd name="connsiteY3" fmla="*/ 0 h 6858000"/>
              <a:gd name="connsiteX4" fmla="*/ 4710787 w 4901771"/>
              <a:gd name="connsiteY4" fmla="*/ 0 h 6858000"/>
              <a:gd name="connsiteX5" fmla="*/ 4901771 w 4901771"/>
              <a:gd name="connsiteY5" fmla="*/ 0 h 6858000"/>
              <a:gd name="connsiteX6" fmla="*/ 4901771 w 4901771"/>
              <a:gd name="connsiteY6" fmla="*/ 6858000 h 6858000"/>
              <a:gd name="connsiteX7" fmla="*/ 4710787 w 4901771"/>
              <a:gd name="connsiteY7" fmla="*/ 6858000 h 6858000"/>
              <a:gd name="connsiteX8" fmla="*/ 4544484 w 4901771"/>
              <a:gd name="connsiteY8" fmla="*/ 6858000 h 6858000"/>
              <a:gd name="connsiteX9" fmla="*/ 3496422 w 4901771"/>
              <a:gd name="connsiteY9" fmla="*/ 6858000 h 6858000"/>
              <a:gd name="connsiteX10" fmla="*/ 2716256 w 4901771"/>
              <a:gd name="connsiteY10" fmla="*/ 6858000 h 6858000"/>
              <a:gd name="connsiteX11" fmla="*/ 2502754 w 4901771"/>
              <a:gd name="connsiteY11" fmla="*/ 6858000 h 6858000"/>
              <a:gd name="connsiteX12" fmla="*/ 2390998 w 4901771"/>
              <a:gd name="connsiteY12" fmla="*/ 6780599 h 6858000"/>
              <a:gd name="connsiteX13" fmla="*/ 1874350 w 4901771"/>
              <a:gd name="connsiteY13" fmla="*/ 6374814 h 6858000"/>
              <a:gd name="connsiteX14" fmla="*/ 0 w 4901771"/>
              <a:gd name="connsiteY14" fmla="*/ 3621656 h 6858000"/>
              <a:gd name="connsiteX15" fmla="*/ 1600899 w 4901771"/>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03448FE1-8614-5E88-7EFC-0CD62FE72DF9}"/>
              </a:ext>
            </a:extLst>
          </p:cNvPr>
          <p:cNvSpPr>
            <a:spLocks noGrp="1"/>
          </p:cNvSpPr>
          <p:nvPr>
            <p:ph type="title" idx="4294967295"/>
          </p:nvPr>
        </p:nvSpPr>
        <p:spPr>
          <a:xfrm>
            <a:off x="8291019" y="272724"/>
            <a:ext cx="4190017" cy="815286"/>
          </a:xfrm>
        </p:spPr>
        <p:txBody>
          <a:bodyPr vert="horz" lIns="109728" tIns="109728" rIns="109728" bIns="91440" rtlCol="0" anchor="b">
            <a:normAutofit/>
          </a:bodyPr>
          <a:lstStyle/>
          <a:p>
            <a:r>
              <a:rPr lang="en-US" dirty="0"/>
              <a:t>Success criteria</a:t>
            </a:r>
          </a:p>
        </p:txBody>
      </p:sp>
      <p:sp>
        <p:nvSpPr>
          <p:cNvPr id="9" name="TextBox 8">
            <a:extLst>
              <a:ext uri="{FF2B5EF4-FFF2-40B4-BE49-F238E27FC236}">
                <a16:creationId xmlns:a16="http://schemas.microsoft.com/office/drawing/2014/main" id="{60531490-C73F-4414-5D99-20D1DE35D00A}"/>
              </a:ext>
            </a:extLst>
          </p:cNvPr>
          <p:cNvSpPr txBox="1"/>
          <p:nvPr/>
        </p:nvSpPr>
        <p:spPr>
          <a:xfrm>
            <a:off x="8293107" y="966746"/>
            <a:ext cx="3732638" cy="4924507"/>
          </a:xfrm>
          <a:prstGeom prst="rect">
            <a:avLst/>
          </a:prstGeom>
        </p:spPr>
        <p:txBody>
          <a:bodyPr vert="horz" lIns="109728" tIns="109728" rIns="109728" bIns="91440" rtlCol="0">
            <a:normAutofit fontScale="92500"/>
          </a:bodyPr>
          <a:lstStyle/>
          <a:p>
            <a:pPr>
              <a:lnSpc>
                <a:spcPct val="130000"/>
              </a:lnSpc>
              <a:spcBef>
                <a:spcPts val="930"/>
              </a:spcBef>
              <a:buFont typeface="Corbel" panose="020B0503020204020204" pitchFamily="34" charset="0"/>
            </a:pPr>
            <a:r>
              <a:rPr lang="en-US" sz="2400" spc="150" dirty="0">
                <a:solidFill>
                  <a:schemeClr val="tx1">
                    <a:lumMod val="75000"/>
                    <a:lumOff val="25000"/>
                  </a:schemeClr>
                </a:solidFill>
              </a:rPr>
              <a:t>List the key structures involves in mitosis.</a:t>
            </a:r>
          </a:p>
          <a:p>
            <a:pPr>
              <a:lnSpc>
                <a:spcPct val="130000"/>
              </a:lnSpc>
              <a:spcBef>
                <a:spcPts val="930"/>
              </a:spcBef>
              <a:buFont typeface="Corbel" panose="020B0503020204020204" pitchFamily="34" charset="0"/>
            </a:pPr>
            <a:r>
              <a:rPr lang="en-US" sz="2400" spc="150" dirty="0">
                <a:solidFill>
                  <a:schemeClr val="tx1">
                    <a:lumMod val="75000"/>
                    <a:lumOff val="25000"/>
                  </a:schemeClr>
                </a:solidFill>
              </a:rPr>
              <a:t>Describe the main processes in each phase of mitosis.</a:t>
            </a:r>
          </a:p>
          <a:p>
            <a:pPr>
              <a:lnSpc>
                <a:spcPct val="130000"/>
              </a:lnSpc>
              <a:spcBef>
                <a:spcPts val="930"/>
              </a:spcBef>
              <a:buFont typeface="Corbel" panose="020B0503020204020204" pitchFamily="34" charset="0"/>
            </a:pPr>
            <a:r>
              <a:rPr lang="en-US" sz="2400" spc="150" dirty="0">
                <a:solidFill>
                  <a:schemeClr val="tx1">
                    <a:lumMod val="75000"/>
                    <a:lumOff val="25000"/>
                  </a:schemeClr>
                </a:solidFill>
              </a:rPr>
              <a:t>Define cytokinesis.</a:t>
            </a:r>
          </a:p>
          <a:p>
            <a:pPr>
              <a:lnSpc>
                <a:spcPct val="130000"/>
              </a:lnSpc>
              <a:spcBef>
                <a:spcPts val="930"/>
              </a:spcBef>
              <a:buFont typeface="Corbel" panose="020B0503020204020204" pitchFamily="34" charset="0"/>
            </a:pPr>
            <a:r>
              <a:rPr lang="en-US" sz="2400" spc="150" dirty="0">
                <a:solidFill>
                  <a:schemeClr val="tx1">
                    <a:lumMod val="75000"/>
                    <a:lumOff val="25000"/>
                  </a:schemeClr>
                </a:solidFill>
              </a:rPr>
              <a:t>Compare the number of chromosomes in the parent and daughter cells.</a:t>
            </a:r>
          </a:p>
        </p:txBody>
      </p:sp>
    </p:spTree>
    <p:extLst>
      <p:ext uri="{BB962C8B-B14F-4D97-AF65-F5344CB8AC3E}">
        <p14:creationId xmlns:p14="http://schemas.microsoft.com/office/powerpoint/2010/main" val="2046969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D8343-B619-8AF9-73AD-4F295769F1E3}"/>
              </a:ext>
            </a:extLst>
          </p:cNvPr>
          <p:cNvSpPr>
            <a:spLocks noGrp="1"/>
          </p:cNvSpPr>
          <p:nvPr>
            <p:ph type="title"/>
          </p:nvPr>
        </p:nvSpPr>
        <p:spPr/>
        <p:txBody>
          <a:bodyPr/>
          <a:lstStyle/>
          <a:p>
            <a:r>
              <a:rPr lang="en-US" dirty="0"/>
              <a:t>Review</a:t>
            </a:r>
            <a:endParaRPr lang="en-AU" dirty="0"/>
          </a:p>
        </p:txBody>
      </p:sp>
      <p:sp>
        <p:nvSpPr>
          <p:cNvPr id="3" name="Content Placeholder 2">
            <a:extLst>
              <a:ext uri="{FF2B5EF4-FFF2-40B4-BE49-F238E27FC236}">
                <a16:creationId xmlns:a16="http://schemas.microsoft.com/office/drawing/2014/main" id="{FAC61F89-9865-63ED-2FB7-515A64DE7669}"/>
              </a:ext>
            </a:extLst>
          </p:cNvPr>
          <p:cNvSpPr>
            <a:spLocks noGrp="1"/>
          </p:cNvSpPr>
          <p:nvPr>
            <p:ph idx="1"/>
          </p:nvPr>
        </p:nvSpPr>
        <p:spPr>
          <a:xfrm>
            <a:off x="1413163" y="2179782"/>
            <a:ext cx="10012218" cy="4331854"/>
          </a:xfrm>
        </p:spPr>
        <p:txBody>
          <a:bodyPr>
            <a:normAutofit/>
          </a:bodyPr>
          <a:lstStyle/>
          <a:p>
            <a:pPr marL="342900" indent="-342900">
              <a:buAutoNum type="arabicPeriod"/>
            </a:pPr>
            <a:r>
              <a:rPr lang="en-AU" sz="2000" dirty="0"/>
              <a:t>List the four phases of the cell cycle.		(4 marks)</a:t>
            </a:r>
          </a:p>
          <a:p>
            <a:pPr marL="342900" indent="-342900">
              <a:buAutoNum type="arabicPeriod"/>
            </a:pPr>
            <a:r>
              <a:rPr lang="en-AU" sz="2000" dirty="0"/>
              <a:t>Describe the differences between a gene and a chromosome.     								(2 marks)</a:t>
            </a:r>
          </a:p>
          <a:p>
            <a:pPr marL="342900" indent="-342900">
              <a:buAutoNum type="arabicPeriod"/>
            </a:pPr>
            <a:r>
              <a:rPr lang="en-AU" sz="2000" dirty="0"/>
              <a:t>Give one example of an epigenetic transcription promotor and one example of an epigenetic transcription inhibitor. (2 marks)</a:t>
            </a:r>
          </a:p>
          <a:p>
            <a:pPr marL="342900" indent="-342900">
              <a:buAutoNum type="arabicPeriod"/>
            </a:pPr>
            <a:r>
              <a:rPr lang="en-AU" sz="2000" dirty="0"/>
              <a:t>Name a bone and give its location for each of these shapes                    								(10 marks):</a:t>
            </a:r>
          </a:p>
          <a:p>
            <a:r>
              <a:rPr lang="en-AU" sz="2000" dirty="0"/>
              <a:t>	a) flat	b) long  c) sesamoid  d) irregular  e) short</a:t>
            </a:r>
          </a:p>
        </p:txBody>
      </p:sp>
    </p:spTree>
    <p:extLst>
      <p:ext uri="{BB962C8B-B14F-4D97-AF65-F5344CB8AC3E}">
        <p14:creationId xmlns:p14="http://schemas.microsoft.com/office/powerpoint/2010/main" val="68241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5" name="Rectangle 24">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E1384C47-0EF5-42DB-FD00-6F2B1F55EABD}"/>
              </a:ext>
            </a:extLst>
          </p:cNvPr>
          <p:cNvSpPr>
            <a:spLocks noGrp="1"/>
          </p:cNvSpPr>
          <p:nvPr>
            <p:ph type="title"/>
          </p:nvPr>
        </p:nvSpPr>
        <p:spPr>
          <a:xfrm>
            <a:off x="6099569" y="517236"/>
            <a:ext cx="5787540" cy="2035320"/>
          </a:xfrm>
        </p:spPr>
        <p:txBody>
          <a:bodyPr vert="horz" lIns="109728" tIns="109728" rIns="109728" bIns="91440" rtlCol="0" anchor="b">
            <a:normAutofit fontScale="90000"/>
          </a:bodyPr>
          <a:lstStyle/>
          <a:p>
            <a:pPr>
              <a:lnSpc>
                <a:spcPct val="120000"/>
              </a:lnSpc>
            </a:pPr>
            <a:r>
              <a:rPr lang="en-US" sz="5400" dirty="0">
                <a:solidFill>
                  <a:schemeClr val="tx1">
                    <a:lumMod val="85000"/>
                    <a:lumOff val="15000"/>
                  </a:schemeClr>
                </a:solidFill>
              </a:rPr>
              <a:t>Learning Intentions</a:t>
            </a:r>
          </a:p>
        </p:txBody>
      </p:sp>
      <p:sp>
        <p:nvSpPr>
          <p:cNvPr id="3" name="Content Placeholder 2">
            <a:extLst>
              <a:ext uri="{FF2B5EF4-FFF2-40B4-BE49-F238E27FC236}">
                <a16:creationId xmlns:a16="http://schemas.microsoft.com/office/drawing/2014/main" id="{18AB5FD7-EC14-BC2A-B413-199BD283506E}"/>
              </a:ext>
            </a:extLst>
          </p:cNvPr>
          <p:cNvSpPr>
            <a:spLocks noGrp="1"/>
          </p:cNvSpPr>
          <p:nvPr>
            <p:ph idx="1"/>
          </p:nvPr>
        </p:nvSpPr>
        <p:spPr>
          <a:xfrm>
            <a:off x="6269315" y="2663393"/>
            <a:ext cx="5787540" cy="3846049"/>
          </a:xfrm>
        </p:spPr>
        <p:txBody>
          <a:bodyPr vert="horz" lIns="109728" tIns="109728" rIns="109728" bIns="91440" rtlCol="0" anchor="t">
            <a:noAutofit/>
          </a:bodyPr>
          <a:lstStyle/>
          <a:p>
            <a:pPr>
              <a:lnSpc>
                <a:spcPct val="120000"/>
              </a:lnSpc>
            </a:pPr>
            <a:r>
              <a:rPr lang="en-AU" sz="2400" dirty="0">
                <a:latin typeface="Calibri" panose="020F0502020204030204" pitchFamily="34" charset="0"/>
                <a:ea typeface="Calibri" panose="020F0502020204030204" pitchFamily="34" charset="0"/>
                <a:cs typeface="Times New Roman" panose="02020603050405020304" pitchFamily="18" charset="0"/>
              </a:rPr>
              <a:t>T</a:t>
            </a:r>
            <a:r>
              <a:rPr lang="en-AU" sz="2400" dirty="0">
                <a:effectLst/>
                <a:latin typeface="Calibri" panose="020F0502020204030204" pitchFamily="34" charset="0"/>
                <a:ea typeface="Calibri" panose="020F0502020204030204" pitchFamily="34" charset="0"/>
                <a:cs typeface="Times New Roman" panose="02020603050405020304" pitchFamily="18" charset="0"/>
              </a:rPr>
              <a:t>he sequence of DNA replication, chromosome duplication and chromosome separation are important processes in the production of identical daughter cells by mitosis for growth, repair and replacement of tissues within the body.</a:t>
            </a:r>
            <a:endParaRPr lang="en-US" sz="2400" dirty="0">
              <a:solidFill>
                <a:schemeClr val="tx1">
                  <a:lumMod val="85000"/>
                  <a:lumOff val="15000"/>
                </a:schemeClr>
              </a:solidFill>
            </a:endParaRPr>
          </a:p>
        </p:txBody>
      </p:sp>
      <p:sp>
        <p:nvSpPr>
          <p:cNvPr id="27" name="Freeform: Shape 26">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4"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7" name="Picture 4">
            <a:extLst>
              <a:ext uri="{FF2B5EF4-FFF2-40B4-BE49-F238E27FC236}">
                <a16:creationId xmlns:a16="http://schemas.microsoft.com/office/drawing/2014/main" id="{F7DC4904-F986-1737-C674-2E1D6ABFDA2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547" r="18547"/>
          <a:stretch/>
        </p:blipFill>
        <p:spPr>
          <a:xfrm>
            <a:off x="30714"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31" name="Freeform: Shape 30">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 name="TextBox 7">
            <a:extLst>
              <a:ext uri="{FF2B5EF4-FFF2-40B4-BE49-F238E27FC236}">
                <a16:creationId xmlns:a16="http://schemas.microsoft.com/office/drawing/2014/main" id="{AA496935-CC78-7F61-5F81-A18FD924CAFC}"/>
              </a:ext>
            </a:extLst>
          </p:cNvPr>
          <p:cNvSpPr txBox="1"/>
          <p:nvPr/>
        </p:nvSpPr>
        <p:spPr>
          <a:xfrm>
            <a:off x="153" y="6858000"/>
            <a:ext cx="5033023" cy="230832"/>
          </a:xfrm>
          <a:prstGeom prst="rect">
            <a:avLst/>
          </a:prstGeom>
          <a:noFill/>
        </p:spPr>
        <p:txBody>
          <a:bodyPr wrap="square" rtlCol="0">
            <a:spAutoFit/>
          </a:bodyPr>
          <a:lstStyle/>
          <a:p>
            <a:r>
              <a:rPr lang="en-AU" sz="900">
                <a:hlinkClick r:id="rId3" tooltip="https://coolmusicdance.blogspot.com/2017/01/division-celular.html"/>
              </a:rPr>
              <a:t>This Photo</a:t>
            </a:r>
            <a:r>
              <a:rPr lang="en-AU" sz="900"/>
              <a:t> by Unknown Author is licensed under </a:t>
            </a:r>
            <a:r>
              <a:rPr lang="en-AU" sz="900">
                <a:hlinkClick r:id="rId4" tooltip="https://creativecommons.org/licenses/by-nc-sa/3.0/"/>
              </a:rPr>
              <a:t>CC BY-SA-NC</a:t>
            </a:r>
            <a:endParaRPr lang="en-AU" sz="900"/>
          </a:p>
        </p:txBody>
      </p:sp>
    </p:spTree>
    <p:extLst>
      <p:ext uri="{BB962C8B-B14F-4D97-AF65-F5344CB8AC3E}">
        <p14:creationId xmlns:p14="http://schemas.microsoft.com/office/powerpoint/2010/main" val="2058050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56" name="Straight Connector 55">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8" name="Rectangle 57">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2" name="Picture 51">
            <a:extLst>
              <a:ext uri="{FF2B5EF4-FFF2-40B4-BE49-F238E27FC236}">
                <a16:creationId xmlns:a16="http://schemas.microsoft.com/office/drawing/2014/main" id="{D7B63096-3E73-4611-B755-0C28865E5C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8036" r="8036"/>
          <a:stretch/>
        </p:blipFill>
        <p:spPr>
          <a:xfrm>
            <a:off x="20" y="10"/>
            <a:ext cx="9947062" cy="6857990"/>
          </a:xfrm>
          <a:prstGeom prst="rect">
            <a:avLst/>
          </a:prstGeom>
        </p:spPr>
      </p:pic>
      <p:sp>
        <p:nvSpPr>
          <p:cNvPr id="60" name="Freeform: Shape 59">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62" name="Freeform: Shape 61">
            <a:extLst>
              <a:ext uri="{FF2B5EF4-FFF2-40B4-BE49-F238E27FC236}">
                <a16:creationId xmlns:a16="http://schemas.microsoft.com/office/drawing/2014/main" id="{8B598134-D292-43E6-9C55-117198046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1834" y="0"/>
            <a:ext cx="4980168" cy="6858000"/>
          </a:xfrm>
          <a:custGeom>
            <a:avLst/>
            <a:gdLst>
              <a:gd name="connsiteX0" fmla="*/ 1623023 w 4901771"/>
              <a:gd name="connsiteY0" fmla="*/ 0 h 6858000"/>
              <a:gd name="connsiteX1" fmla="*/ 2716256 w 4901771"/>
              <a:gd name="connsiteY1" fmla="*/ 0 h 6858000"/>
              <a:gd name="connsiteX2" fmla="*/ 3496422 w 4901771"/>
              <a:gd name="connsiteY2" fmla="*/ 0 h 6858000"/>
              <a:gd name="connsiteX3" fmla="*/ 4544484 w 4901771"/>
              <a:gd name="connsiteY3" fmla="*/ 0 h 6858000"/>
              <a:gd name="connsiteX4" fmla="*/ 4710787 w 4901771"/>
              <a:gd name="connsiteY4" fmla="*/ 0 h 6858000"/>
              <a:gd name="connsiteX5" fmla="*/ 4901771 w 4901771"/>
              <a:gd name="connsiteY5" fmla="*/ 0 h 6858000"/>
              <a:gd name="connsiteX6" fmla="*/ 4901771 w 4901771"/>
              <a:gd name="connsiteY6" fmla="*/ 6858000 h 6858000"/>
              <a:gd name="connsiteX7" fmla="*/ 4710787 w 4901771"/>
              <a:gd name="connsiteY7" fmla="*/ 6858000 h 6858000"/>
              <a:gd name="connsiteX8" fmla="*/ 4544484 w 4901771"/>
              <a:gd name="connsiteY8" fmla="*/ 6858000 h 6858000"/>
              <a:gd name="connsiteX9" fmla="*/ 3496422 w 4901771"/>
              <a:gd name="connsiteY9" fmla="*/ 6858000 h 6858000"/>
              <a:gd name="connsiteX10" fmla="*/ 2716256 w 4901771"/>
              <a:gd name="connsiteY10" fmla="*/ 6858000 h 6858000"/>
              <a:gd name="connsiteX11" fmla="*/ 2502754 w 4901771"/>
              <a:gd name="connsiteY11" fmla="*/ 6858000 h 6858000"/>
              <a:gd name="connsiteX12" fmla="*/ 2390998 w 4901771"/>
              <a:gd name="connsiteY12" fmla="*/ 6780599 h 6858000"/>
              <a:gd name="connsiteX13" fmla="*/ 1874350 w 4901771"/>
              <a:gd name="connsiteY13" fmla="*/ 6374814 h 6858000"/>
              <a:gd name="connsiteX14" fmla="*/ 0 w 4901771"/>
              <a:gd name="connsiteY14" fmla="*/ 3621656 h 6858000"/>
              <a:gd name="connsiteX15" fmla="*/ 1600899 w 4901771"/>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03448FE1-8614-5E88-7EFC-0CD62FE72DF9}"/>
              </a:ext>
            </a:extLst>
          </p:cNvPr>
          <p:cNvSpPr>
            <a:spLocks noGrp="1"/>
          </p:cNvSpPr>
          <p:nvPr>
            <p:ph type="title" idx="4294967295"/>
          </p:nvPr>
        </p:nvSpPr>
        <p:spPr>
          <a:xfrm>
            <a:off x="8291019" y="272724"/>
            <a:ext cx="4190017" cy="815286"/>
          </a:xfrm>
        </p:spPr>
        <p:txBody>
          <a:bodyPr vert="horz" lIns="109728" tIns="109728" rIns="109728" bIns="91440" rtlCol="0" anchor="b">
            <a:normAutofit/>
          </a:bodyPr>
          <a:lstStyle/>
          <a:p>
            <a:r>
              <a:rPr lang="en-US" dirty="0"/>
              <a:t>Success criteria</a:t>
            </a:r>
          </a:p>
        </p:txBody>
      </p:sp>
      <p:sp>
        <p:nvSpPr>
          <p:cNvPr id="9" name="TextBox 8">
            <a:extLst>
              <a:ext uri="{FF2B5EF4-FFF2-40B4-BE49-F238E27FC236}">
                <a16:creationId xmlns:a16="http://schemas.microsoft.com/office/drawing/2014/main" id="{60531490-C73F-4414-5D99-20D1DE35D00A}"/>
              </a:ext>
            </a:extLst>
          </p:cNvPr>
          <p:cNvSpPr txBox="1"/>
          <p:nvPr/>
        </p:nvSpPr>
        <p:spPr>
          <a:xfrm>
            <a:off x="8293107" y="966746"/>
            <a:ext cx="3732638" cy="4924507"/>
          </a:xfrm>
          <a:prstGeom prst="rect">
            <a:avLst/>
          </a:prstGeom>
        </p:spPr>
        <p:txBody>
          <a:bodyPr vert="horz" lIns="109728" tIns="109728" rIns="109728" bIns="91440" rtlCol="0">
            <a:normAutofit fontScale="92500"/>
          </a:bodyPr>
          <a:lstStyle/>
          <a:p>
            <a:pPr>
              <a:lnSpc>
                <a:spcPct val="130000"/>
              </a:lnSpc>
              <a:spcBef>
                <a:spcPts val="930"/>
              </a:spcBef>
              <a:buFont typeface="Corbel" panose="020B0503020204020204" pitchFamily="34" charset="0"/>
            </a:pPr>
            <a:r>
              <a:rPr lang="en-US" sz="2400" spc="150" dirty="0">
                <a:solidFill>
                  <a:schemeClr val="tx1">
                    <a:lumMod val="75000"/>
                    <a:lumOff val="25000"/>
                  </a:schemeClr>
                </a:solidFill>
              </a:rPr>
              <a:t>List the key structures involves in mitosis.</a:t>
            </a:r>
          </a:p>
          <a:p>
            <a:pPr>
              <a:lnSpc>
                <a:spcPct val="130000"/>
              </a:lnSpc>
              <a:spcBef>
                <a:spcPts val="930"/>
              </a:spcBef>
              <a:buFont typeface="Corbel" panose="020B0503020204020204" pitchFamily="34" charset="0"/>
            </a:pPr>
            <a:r>
              <a:rPr lang="en-US" sz="2400" spc="150" dirty="0">
                <a:solidFill>
                  <a:schemeClr val="tx1">
                    <a:lumMod val="75000"/>
                    <a:lumOff val="25000"/>
                  </a:schemeClr>
                </a:solidFill>
              </a:rPr>
              <a:t>Describe the main processes in each phase of mitosis.</a:t>
            </a:r>
          </a:p>
          <a:p>
            <a:pPr>
              <a:lnSpc>
                <a:spcPct val="130000"/>
              </a:lnSpc>
              <a:spcBef>
                <a:spcPts val="930"/>
              </a:spcBef>
              <a:buFont typeface="Corbel" panose="020B0503020204020204" pitchFamily="34" charset="0"/>
            </a:pPr>
            <a:r>
              <a:rPr lang="en-US" sz="2400" spc="150" dirty="0">
                <a:solidFill>
                  <a:schemeClr val="tx1">
                    <a:lumMod val="75000"/>
                    <a:lumOff val="25000"/>
                  </a:schemeClr>
                </a:solidFill>
              </a:rPr>
              <a:t>Define cytokinesis.</a:t>
            </a:r>
          </a:p>
          <a:p>
            <a:pPr>
              <a:lnSpc>
                <a:spcPct val="130000"/>
              </a:lnSpc>
              <a:spcBef>
                <a:spcPts val="930"/>
              </a:spcBef>
              <a:buFont typeface="Corbel" panose="020B0503020204020204" pitchFamily="34" charset="0"/>
            </a:pPr>
            <a:r>
              <a:rPr lang="en-US" sz="2400" spc="150" dirty="0">
                <a:solidFill>
                  <a:schemeClr val="tx1">
                    <a:lumMod val="75000"/>
                    <a:lumOff val="25000"/>
                  </a:schemeClr>
                </a:solidFill>
              </a:rPr>
              <a:t>Compare the number of chromosomes in the parent and daughter cells.</a:t>
            </a:r>
          </a:p>
        </p:txBody>
      </p:sp>
    </p:spTree>
    <p:extLst>
      <p:ext uri="{BB962C8B-B14F-4D97-AF65-F5344CB8AC3E}">
        <p14:creationId xmlns:p14="http://schemas.microsoft.com/office/powerpoint/2010/main" val="1156250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F0B2-526D-43C8-43BC-ABBF593292A9}"/>
              </a:ext>
            </a:extLst>
          </p:cNvPr>
          <p:cNvSpPr>
            <a:spLocks noGrp="1"/>
          </p:cNvSpPr>
          <p:nvPr>
            <p:ph type="title" idx="4294967295"/>
          </p:nvPr>
        </p:nvSpPr>
        <p:spPr>
          <a:xfrm>
            <a:off x="461310" y="195339"/>
            <a:ext cx="9018588" cy="692150"/>
          </a:xfrm>
        </p:spPr>
        <p:txBody>
          <a:bodyPr>
            <a:normAutofit fontScale="90000"/>
          </a:bodyPr>
          <a:lstStyle/>
          <a:p>
            <a:r>
              <a:rPr lang="en-AU" dirty="0"/>
              <a:t>Mitosis</a:t>
            </a:r>
          </a:p>
        </p:txBody>
      </p:sp>
      <p:sp>
        <p:nvSpPr>
          <p:cNvPr id="3" name="Content Placeholder 2">
            <a:extLst>
              <a:ext uri="{FF2B5EF4-FFF2-40B4-BE49-F238E27FC236}">
                <a16:creationId xmlns:a16="http://schemas.microsoft.com/office/drawing/2014/main" id="{580D22D6-7E09-987F-4D7B-6FA6C1459C3D}"/>
              </a:ext>
            </a:extLst>
          </p:cNvPr>
          <p:cNvSpPr>
            <a:spLocks noGrp="1"/>
          </p:cNvSpPr>
          <p:nvPr>
            <p:ph idx="4294967295"/>
          </p:nvPr>
        </p:nvSpPr>
        <p:spPr>
          <a:xfrm>
            <a:off x="461310" y="915090"/>
            <a:ext cx="8769350" cy="3651250"/>
          </a:xfrm>
        </p:spPr>
        <p:txBody>
          <a:bodyPr>
            <a:normAutofit/>
          </a:bodyPr>
          <a:lstStyle/>
          <a:p>
            <a:r>
              <a:rPr lang="en-AU" sz="2400" dirty="0"/>
              <a:t>Mitosis ensures that each cell receives the exact same genetic material as its parent cell.</a:t>
            </a:r>
          </a:p>
        </p:txBody>
      </p:sp>
      <p:pic>
        <p:nvPicPr>
          <p:cNvPr id="5" name="Picture 4" descr="A pink ball with blue lines and a sun&#10;&#10;Description automatically generated with medium confidence">
            <a:extLst>
              <a:ext uri="{FF2B5EF4-FFF2-40B4-BE49-F238E27FC236}">
                <a16:creationId xmlns:a16="http://schemas.microsoft.com/office/drawing/2014/main" id="{EA3C6AF6-9734-77C2-D5C4-E047C02B3C0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22544" y="2097472"/>
            <a:ext cx="9146911" cy="2368535"/>
          </a:xfrm>
          <a:prstGeom prst="rect">
            <a:avLst/>
          </a:prstGeom>
        </p:spPr>
      </p:pic>
      <p:pic>
        <p:nvPicPr>
          <p:cNvPr id="8" name="Picture 7" descr="A collage of cell division&#10;&#10;Description automatically generated">
            <a:extLst>
              <a:ext uri="{FF2B5EF4-FFF2-40B4-BE49-F238E27FC236}">
                <a16:creationId xmlns:a16="http://schemas.microsoft.com/office/drawing/2014/main" id="{406C845F-03AB-77B8-8186-6D6D9714DE08}"/>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45120" r="16977" b="17416"/>
          <a:stretch/>
        </p:blipFill>
        <p:spPr>
          <a:xfrm>
            <a:off x="5273965" y="4802607"/>
            <a:ext cx="5224779" cy="1435812"/>
          </a:xfrm>
          <a:prstGeom prst="rect">
            <a:avLst/>
          </a:prstGeom>
        </p:spPr>
      </p:pic>
      <p:pic>
        <p:nvPicPr>
          <p:cNvPr id="10" name="Picture 9">
            <a:extLst>
              <a:ext uri="{FF2B5EF4-FFF2-40B4-BE49-F238E27FC236}">
                <a16:creationId xmlns:a16="http://schemas.microsoft.com/office/drawing/2014/main" id="{3297EF97-C4E3-3254-DD74-68A67087B5FB}"/>
              </a:ext>
            </a:extLst>
          </p:cNvPr>
          <p:cNvPicPr>
            <a:picLocks noChangeAspect="1"/>
          </p:cNvPicPr>
          <p:nvPr/>
        </p:nvPicPr>
        <p:blipFill rotWithShape="1">
          <a:blip r:embed="rId6"/>
          <a:srcRect l="-26" t="6315" r="23533" b="62249"/>
          <a:stretch/>
        </p:blipFill>
        <p:spPr>
          <a:xfrm>
            <a:off x="461311" y="4802607"/>
            <a:ext cx="4812654" cy="1286004"/>
          </a:xfrm>
          <a:prstGeom prst="rect">
            <a:avLst/>
          </a:prstGeom>
        </p:spPr>
      </p:pic>
      <p:pic>
        <p:nvPicPr>
          <p:cNvPr id="11" name="Picture 10">
            <a:extLst>
              <a:ext uri="{FF2B5EF4-FFF2-40B4-BE49-F238E27FC236}">
                <a16:creationId xmlns:a16="http://schemas.microsoft.com/office/drawing/2014/main" id="{6A94B10A-FC46-CC9F-F026-E27B899BE4A1}"/>
              </a:ext>
            </a:extLst>
          </p:cNvPr>
          <p:cNvPicPr>
            <a:picLocks noChangeAspect="1"/>
          </p:cNvPicPr>
          <p:nvPr/>
        </p:nvPicPr>
        <p:blipFill rotWithShape="1">
          <a:blip r:embed="rId6"/>
          <a:srcRect l="80535" t="30977" r="-12" b="20463"/>
          <a:stretch/>
        </p:blipFill>
        <p:spPr>
          <a:xfrm>
            <a:off x="10363200" y="4337846"/>
            <a:ext cx="1225433" cy="1986450"/>
          </a:xfrm>
          <a:prstGeom prst="rect">
            <a:avLst/>
          </a:prstGeom>
        </p:spPr>
      </p:pic>
    </p:spTree>
    <p:extLst>
      <p:ext uri="{BB962C8B-B14F-4D97-AF65-F5344CB8AC3E}">
        <p14:creationId xmlns:p14="http://schemas.microsoft.com/office/powerpoint/2010/main" val="86412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820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AC4CE3C4-3600-4353-9FE1-B32D06BEF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A92BF13A-C62B-E788-DE9F-F96256F24AB5}"/>
              </a:ext>
            </a:extLst>
          </p:cNvPr>
          <p:cNvSpPr>
            <a:spLocks noGrp="1"/>
          </p:cNvSpPr>
          <p:nvPr>
            <p:ph type="title"/>
          </p:nvPr>
        </p:nvSpPr>
        <p:spPr>
          <a:xfrm>
            <a:off x="593889" y="772997"/>
            <a:ext cx="5502111" cy="1309803"/>
          </a:xfrm>
        </p:spPr>
        <p:txBody>
          <a:bodyPr anchor="b">
            <a:normAutofit/>
          </a:bodyPr>
          <a:lstStyle/>
          <a:p>
            <a:r>
              <a:rPr lang="en-AU" dirty="0"/>
              <a:t>Interphase</a:t>
            </a:r>
          </a:p>
        </p:txBody>
      </p:sp>
      <p:sp>
        <p:nvSpPr>
          <p:cNvPr id="3" name="Content Placeholder 2">
            <a:extLst>
              <a:ext uri="{FF2B5EF4-FFF2-40B4-BE49-F238E27FC236}">
                <a16:creationId xmlns:a16="http://schemas.microsoft.com/office/drawing/2014/main" id="{F5BAACB6-A380-1D4F-2555-9AD63E602E5B}"/>
              </a:ext>
            </a:extLst>
          </p:cNvPr>
          <p:cNvSpPr>
            <a:spLocks noGrp="1"/>
          </p:cNvSpPr>
          <p:nvPr>
            <p:ph idx="1"/>
          </p:nvPr>
        </p:nvSpPr>
        <p:spPr>
          <a:xfrm>
            <a:off x="452488" y="2234153"/>
            <a:ext cx="5908556" cy="3730085"/>
          </a:xfrm>
        </p:spPr>
        <p:txBody>
          <a:bodyPr>
            <a:normAutofit/>
          </a:bodyPr>
          <a:lstStyle/>
          <a:p>
            <a:r>
              <a:rPr lang="en-AU" sz="2400" dirty="0"/>
              <a:t>The period between nuclear divisions, during which the DNA molecules replicate, making exact copies of themselves.</a:t>
            </a:r>
          </a:p>
          <a:p>
            <a:r>
              <a:rPr lang="en-AU" sz="2400" dirty="0"/>
              <a:t>(consists of G1, S and G2 phases)</a:t>
            </a:r>
          </a:p>
        </p:txBody>
      </p:sp>
      <p:pic>
        <p:nvPicPr>
          <p:cNvPr id="4" name="Picture 3">
            <a:extLst>
              <a:ext uri="{FF2B5EF4-FFF2-40B4-BE49-F238E27FC236}">
                <a16:creationId xmlns:a16="http://schemas.microsoft.com/office/drawing/2014/main" id="{F43515F5-1CC0-7248-106A-2EA859525F33}"/>
              </a:ext>
            </a:extLst>
          </p:cNvPr>
          <p:cNvPicPr>
            <a:picLocks noChangeAspect="1"/>
          </p:cNvPicPr>
          <p:nvPr/>
        </p:nvPicPr>
        <p:blipFill>
          <a:blip r:embed="rId2"/>
          <a:stretch>
            <a:fillRect/>
          </a:stretch>
        </p:blipFill>
        <p:spPr>
          <a:xfrm>
            <a:off x="8408394" y="9423"/>
            <a:ext cx="3783453" cy="3410154"/>
          </a:xfrm>
          <a:prstGeom prst="rect">
            <a:avLst/>
          </a:prstGeom>
        </p:spPr>
      </p:pic>
      <p:pic>
        <p:nvPicPr>
          <p:cNvPr id="5" name="Picture 4">
            <a:extLst>
              <a:ext uri="{FF2B5EF4-FFF2-40B4-BE49-F238E27FC236}">
                <a16:creationId xmlns:a16="http://schemas.microsoft.com/office/drawing/2014/main" id="{FB9170BD-77B2-178B-4CCC-89FEBC9169EA}"/>
              </a:ext>
            </a:extLst>
          </p:cNvPr>
          <p:cNvPicPr>
            <a:picLocks noChangeAspect="1"/>
          </p:cNvPicPr>
          <p:nvPr/>
        </p:nvPicPr>
        <p:blipFill rotWithShape="1">
          <a:blip r:embed="rId3"/>
          <a:srcRect l="250" t="548" r="8054" b="274"/>
          <a:stretch/>
        </p:blipFill>
        <p:spPr>
          <a:xfrm>
            <a:off x="8408393" y="3447846"/>
            <a:ext cx="3783453" cy="3410154"/>
          </a:xfrm>
          <a:prstGeom prst="rect">
            <a:avLst/>
          </a:prstGeom>
        </p:spPr>
      </p:pic>
    </p:spTree>
    <p:extLst>
      <p:ext uri="{BB962C8B-B14F-4D97-AF65-F5344CB8AC3E}">
        <p14:creationId xmlns:p14="http://schemas.microsoft.com/office/powerpoint/2010/main" val="281592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820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AC4CE3C4-3600-4353-9FE1-B32D06BEF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34EB3B63-CB26-8AAA-5447-EA2D6B5B4B99}"/>
              </a:ext>
            </a:extLst>
          </p:cNvPr>
          <p:cNvSpPr>
            <a:spLocks noGrp="1"/>
          </p:cNvSpPr>
          <p:nvPr>
            <p:ph type="title"/>
          </p:nvPr>
        </p:nvSpPr>
        <p:spPr>
          <a:xfrm>
            <a:off x="653153" y="367645"/>
            <a:ext cx="5103482" cy="772475"/>
          </a:xfrm>
        </p:spPr>
        <p:txBody>
          <a:bodyPr anchor="b">
            <a:normAutofit fontScale="90000"/>
          </a:bodyPr>
          <a:lstStyle/>
          <a:p>
            <a:r>
              <a:rPr lang="en-AU" dirty="0"/>
              <a:t>Prophase</a:t>
            </a:r>
          </a:p>
        </p:txBody>
      </p:sp>
      <p:sp>
        <p:nvSpPr>
          <p:cNvPr id="3" name="Content Placeholder 2">
            <a:extLst>
              <a:ext uri="{FF2B5EF4-FFF2-40B4-BE49-F238E27FC236}">
                <a16:creationId xmlns:a16="http://schemas.microsoft.com/office/drawing/2014/main" id="{4EF1BA01-794B-200C-D776-A5CC2832CE1E}"/>
              </a:ext>
            </a:extLst>
          </p:cNvPr>
          <p:cNvSpPr>
            <a:spLocks noGrp="1"/>
          </p:cNvSpPr>
          <p:nvPr>
            <p:ph idx="1"/>
          </p:nvPr>
        </p:nvSpPr>
        <p:spPr>
          <a:xfrm>
            <a:off x="744718" y="1348033"/>
            <a:ext cx="5616325" cy="4616205"/>
          </a:xfrm>
        </p:spPr>
        <p:txBody>
          <a:bodyPr>
            <a:normAutofit fontScale="92500" lnSpcReduction="10000"/>
          </a:bodyPr>
          <a:lstStyle/>
          <a:p>
            <a:pPr>
              <a:lnSpc>
                <a:spcPct val="130000"/>
              </a:lnSpc>
            </a:pPr>
            <a:r>
              <a:rPr lang="en-AU" sz="2400" dirty="0"/>
              <a:t>Two pairs of centrioles become visible and move towards opposite ends (poles) of the cell, microtubules begin to radiate from each of them (these will become spindle fibres).</a:t>
            </a:r>
          </a:p>
          <a:p>
            <a:pPr>
              <a:lnSpc>
                <a:spcPct val="130000"/>
              </a:lnSpc>
            </a:pPr>
            <a:r>
              <a:rPr lang="en-AU" sz="2400" dirty="0"/>
              <a:t>The nucleolus disappears and the nuclear membrane breaks down.</a:t>
            </a:r>
          </a:p>
          <a:p>
            <a:pPr>
              <a:lnSpc>
                <a:spcPct val="130000"/>
              </a:lnSpc>
            </a:pPr>
            <a:r>
              <a:rPr lang="en-AU" sz="2400" dirty="0"/>
              <a:t>Chromatin threads of DNA coil into visible chromosomes.</a:t>
            </a:r>
          </a:p>
        </p:txBody>
      </p:sp>
      <p:pic>
        <p:nvPicPr>
          <p:cNvPr id="4" name="Picture 3">
            <a:extLst>
              <a:ext uri="{FF2B5EF4-FFF2-40B4-BE49-F238E27FC236}">
                <a16:creationId xmlns:a16="http://schemas.microsoft.com/office/drawing/2014/main" id="{2D21506E-81FA-2549-4D01-22503DEE4FE5}"/>
              </a:ext>
            </a:extLst>
          </p:cNvPr>
          <p:cNvPicPr>
            <a:picLocks noChangeAspect="1"/>
          </p:cNvPicPr>
          <p:nvPr/>
        </p:nvPicPr>
        <p:blipFill>
          <a:blip r:embed="rId2"/>
          <a:stretch>
            <a:fillRect/>
          </a:stretch>
        </p:blipFill>
        <p:spPr>
          <a:xfrm>
            <a:off x="8301317" y="9423"/>
            <a:ext cx="3890530" cy="3501478"/>
          </a:xfrm>
          <a:prstGeom prst="rect">
            <a:avLst/>
          </a:prstGeom>
        </p:spPr>
      </p:pic>
      <p:pic>
        <p:nvPicPr>
          <p:cNvPr id="5" name="Picture 4">
            <a:extLst>
              <a:ext uri="{FF2B5EF4-FFF2-40B4-BE49-F238E27FC236}">
                <a16:creationId xmlns:a16="http://schemas.microsoft.com/office/drawing/2014/main" id="{5F229505-FEB7-28D3-7C8F-D0763D1BAF49}"/>
              </a:ext>
            </a:extLst>
          </p:cNvPr>
          <p:cNvPicPr>
            <a:picLocks noChangeAspect="1"/>
          </p:cNvPicPr>
          <p:nvPr/>
        </p:nvPicPr>
        <p:blipFill rotWithShape="1">
          <a:blip r:embed="rId3"/>
          <a:srcRect l="4116" r="12183"/>
          <a:stretch/>
        </p:blipFill>
        <p:spPr>
          <a:xfrm>
            <a:off x="8301317" y="3347099"/>
            <a:ext cx="3947099" cy="3501478"/>
          </a:xfrm>
          <a:prstGeom prst="rect">
            <a:avLst/>
          </a:prstGeom>
        </p:spPr>
      </p:pic>
    </p:spTree>
    <p:extLst>
      <p:ext uri="{BB962C8B-B14F-4D97-AF65-F5344CB8AC3E}">
        <p14:creationId xmlns:p14="http://schemas.microsoft.com/office/powerpoint/2010/main" val="370476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820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AC4CE3C4-3600-4353-9FE1-B32D06BEF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97F651C-DF50-AE0E-3E8A-2F27C20EB0F5}"/>
              </a:ext>
            </a:extLst>
          </p:cNvPr>
          <p:cNvSpPr>
            <a:spLocks noGrp="1"/>
          </p:cNvSpPr>
          <p:nvPr>
            <p:ph type="title"/>
          </p:nvPr>
        </p:nvSpPr>
        <p:spPr>
          <a:xfrm>
            <a:off x="825357" y="406399"/>
            <a:ext cx="5270643" cy="762001"/>
          </a:xfrm>
        </p:spPr>
        <p:txBody>
          <a:bodyPr anchor="b">
            <a:normAutofit fontScale="90000"/>
          </a:bodyPr>
          <a:lstStyle/>
          <a:p>
            <a:r>
              <a:rPr lang="en-AU" dirty="0"/>
              <a:t>Metaphase</a:t>
            </a:r>
          </a:p>
        </p:txBody>
      </p:sp>
      <p:sp>
        <p:nvSpPr>
          <p:cNvPr id="3" name="Content Placeholder 2">
            <a:extLst>
              <a:ext uri="{FF2B5EF4-FFF2-40B4-BE49-F238E27FC236}">
                <a16:creationId xmlns:a16="http://schemas.microsoft.com/office/drawing/2014/main" id="{2869AB57-85AC-2336-14D4-8E9247C2380A}"/>
              </a:ext>
            </a:extLst>
          </p:cNvPr>
          <p:cNvSpPr>
            <a:spLocks noGrp="1"/>
          </p:cNvSpPr>
          <p:nvPr>
            <p:ph idx="1"/>
          </p:nvPr>
        </p:nvSpPr>
        <p:spPr>
          <a:xfrm>
            <a:off x="905164" y="1168400"/>
            <a:ext cx="5455879" cy="4795838"/>
          </a:xfrm>
        </p:spPr>
        <p:txBody>
          <a:bodyPr>
            <a:normAutofit/>
          </a:bodyPr>
          <a:lstStyle/>
          <a:p>
            <a:r>
              <a:rPr lang="en-AU" sz="2400" dirty="0"/>
              <a:t>Chromosomes line up along the equator of the cell, each centromere attaching to a spindle fibre.</a:t>
            </a:r>
          </a:p>
          <a:p>
            <a:endParaRPr lang="en-AU" dirty="0"/>
          </a:p>
        </p:txBody>
      </p:sp>
      <p:pic>
        <p:nvPicPr>
          <p:cNvPr id="4" name="Picture 3">
            <a:extLst>
              <a:ext uri="{FF2B5EF4-FFF2-40B4-BE49-F238E27FC236}">
                <a16:creationId xmlns:a16="http://schemas.microsoft.com/office/drawing/2014/main" id="{B05FB07E-E8A2-B133-E3A5-C54BCA73FCC4}"/>
              </a:ext>
            </a:extLst>
          </p:cNvPr>
          <p:cNvPicPr>
            <a:picLocks noChangeAspect="1"/>
          </p:cNvPicPr>
          <p:nvPr/>
        </p:nvPicPr>
        <p:blipFill>
          <a:blip r:embed="rId2"/>
          <a:stretch>
            <a:fillRect/>
          </a:stretch>
        </p:blipFill>
        <p:spPr>
          <a:xfrm>
            <a:off x="8639529" y="160866"/>
            <a:ext cx="3552318" cy="3268133"/>
          </a:xfrm>
          <a:prstGeom prst="rect">
            <a:avLst/>
          </a:prstGeom>
        </p:spPr>
      </p:pic>
      <p:pic>
        <p:nvPicPr>
          <p:cNvPr id="5" name="Picture 4">
            <a:extLst>
              <a:ext uri="{FF2B5EF4-FFF2-40B4-BE49-F238E27FC236}">
                <a16:creationId xmlns:a16="http://schemas.microsoft.com/office/drawing/2014/main" id="{A048CE93-CF76-8577-DC1F-0EE0CBF9478D}"/>
              </a:ext>
            </a:extLst>
          </p:cNvPr>
          <p:cNvPicPr>
            <a:picLocks noChangeAspect="1"/>
          </p:cNvPicPr>
          <p:nvPr/>
        </p:nvPicPr>
        <p:blipFill rotWithShape="1">
          <a:blip r:embed="rId3"/>
          <a:srcRect l="6085" r="8296"/>
          <a:stretch/>
        </p:blipFill>
        <p:spPr>
          <a:xfrm>
            <a:off x="8639529" y="3429000"/>
            <a:ext cx="3575893" cy="3268133"/>
          </a:xfrm>
          <a:prstGeom prst="rect">
            <a:avLst/>
          </a:prstGeom>
        </p:spPr>
      </p:pic>
      <p:pic>
        <p:nvPicPr>
          <p:cNvPr id="6" name="Picture 5">
            <a:extLst>
              <a:ext uri="{FF2B5EF4-FFF2-40B4-BE49-F238E27FC236}">
                <a16:creationId xmlns:a16="http://schemas.microsoft.com/office/drawing/2014/main" id="{A3660315-0657-C884-5F48-74BE7CDA0081}"/>
              </a:ext>
            </a:extLst>
          </p:cNvPr>
          <p:cNvPicPr>
            <a:picLocks noChangeAspect="1"/>
          </p:cNvPicPr>
          <p:nvPr/>
        </p:nvPicPr>
        <p:blipFill>
          <a:blip r:embed="rId4"/>
          <a:stretch>
            <a:fillRect/>
          </a:stretch>
        </p:blipFill>
        <p:spPr>
          <a:xfrm>
            <a:off x="167674" y="3339387"/>
            <a:ext cx="8239542" cy="3161924"/>
          </a:xfrm>
          <a:prstGeom prst="rect">
            <a:avLst/>
          </a:prstGeom>
        </p:spPr>
      </p:pic>
    </p:spTree>
    <p:extLst>
      <p:ext uri="{BB962C8B-B14F-4D97-AF65-F5344CB8AC3E}">
        <p14:creationId xmlns:p14="http://schemas.microsoft.com/office/powerpoint/2010/main" val="333136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820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AC4CE3C4-3600-4353-9FE1-B32D06BEF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B84DFA7B-3F84-F1CB-5F96-A7A2DD677FFB}"/>
              </a:ext>
            </a:extLst>
          </p:cNvPr>
          <p:cNvSpPr>
            <a:spLocks noGrp="1"/>
          </p:cNvSpPr>
          <p:nvPr>
            <p:ph type="title"/>
          </p:nvPr>
        </p:nvSpPr>
        <p:spPr>
          <a:xfrm>
            <a:off x="992518" y="442913"/>
            <a:ext cx="5103482" cy="1639888"/>
          </a:xfrm>
        </p:spPr>
        <p:txBody>
          <a:bodyPr anchor="b">
            <a:normAutofit/>
          </a:bodyPr>
          <a:lstStyle/>
          <a:p>
            <a:r>
              <a:rPr lang="en-AU" dirty="0"/>
              <a:t>Anaphase</a:t>
            </a:r>
          </a:p>
        </p:txBody>
      </p:sp>
      <p:sp>
        <p:nvSpPr>
          <p:cNvPr id="3" name="Content Placeholder 2">
            <a:extLst>
              <a:ext uri="{FF2B5EF4-FFF2-40B4-BE49-F238E27FC236}">
                <a16:creationId xmlns:a16="http://schemas.microsoft.com/office/drawing/2014/main" id="{E0ED1C7B-0B22-C19B-2778-8148490E73DC}"/>
              </a:ext>
            </a:extLst>
          </p:cNvPr>
          <p:cNvSpPr>
            <a:spLocks noGrp="1"/>
          </p:cNvSpPr>
          <p:nvPr>
            <p:ph idx="1"/>
          </p:nvPr>
        </p:nvSpPr>
        <p:spPr>
          <a:xfrm>
            <a:off x="992518" y="2312988"/>
            <a:ext cx="5368525" cy="3651250"/>
          </a:xfrm>
        </p:spPr>
        <p:txBody>
          <a:bodyPr>
            <a:normAutofit fontScale="92500" lnSpcReduction="20000"/>
          </a:bodyPr>
          <a:lstStyle/>
          <a:p>
            <a:r>
              <a:rPr lang="en-AU" sz="2400" dirty="0"/>
              <a:t>Each chromosome separates into two chromatids, which are pulled apart towards each end of the cell by the contracting spindle fibres. </a:t>
            </a:r>
          </a:p>
          <a:p>
            <a:r>
              <a:rPr lang="en-AU" sz="2400" dirty="0"/>
              <a:t>Once apart, the chromatids are now once again referred to as chromosomes.</a:t>
            </a:r>
          </a:p>
        </p:txBody>
      </p:sp>
      <p:pic>
        <p:nvPicPr>
          <p:cNvPr id="4" name="Picture 3">
            <a:extLst>
              <a:ext uri="{FF2B5EF4-FFF2-40B4-BE49-F238E27FC236}">
                <a16:creationId xmlns:a16="http://schemas.microsoft.com/office/drawing/2014/main" id="{DAF3F3CA-A97D-37DA-EEB4-84F6BA34363D}"/>
              </a:ext>
            </a:extLst>
          </p:cNvPr>
          <p:cNvPicPr>
            <a:picLocks noChangeAspect="1"/>
          </p:cNvPicPr>
          <p:nvPr/>
        </p:nvPicPr>
        <p:blipFill>
          <a:blip r:embed="rId2"/>
          <a:stretch>
            <a:fillRect/>
          </a:stretch>
        </p:blipFill>
        <p:spPr>
          <a:xfrm>
            <a:off x="8605668" y="244486"/>
            <a:ext cx="3538347" cy="3184513"/>
          </a:xfrm>
          <a:prstGeom prst="rect">
            <a:avLst/>
          </a:prstGeom>
        </p:spPr>
      </p:pic>
      <p:pic>
        <p:nvPicPr>
          <p:cNvPr id="5" name="Picture 4">
            <a:extLst>
              <a:ext uri="{FF2B5EF4-FFF2-40B4-BE49-F238E27FC236}">
                <a16:creationId xmlns:a16="http://schemas.microsoft.com/office/drawing/2014/main" id="{EA87DACE-8261-02D3-6A8B-83AA6703A3CB}"/>
              </a:ext>
            </a:extLst>
          </p:cNvPr>
          <p:cNvPicPr>
            <a:picLocks noChangeAspect="1"/>
          </p:cNvPicPr>
          <p:nvPr/>
        </p:nvPicPr>
        <p:blipFill rotWithShape="1">
          <a:blip r:embed="rId3"/>
          <a:srcRect l="9414" t="1787"/>
          <a:stretch/>
        </p:blipFill>
        <p:spPr>
          <a:xfrm>
            <a:off x="8605669" y="3933825"/>
            <a:ext cx="3538347" cy="2714134"/>
          </a:xfrm>
          <a:prstGeom prst="rect">
            <a:avLst/>
          </a:prstGeom>
        </p:spPr>
      </p:pic>
    </p:spTree>
    <p:extLst>
      <p:ext uri="{BB962C8B-B14F-4D97-AF65-F5344CB8AC3E}">
        <p14:creationId xmlns:p14="http://schemas.microsoft.com/office/powerpoint/2010/main" val="132850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SketchLines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2826</TotalTime>
  <Words>489</Words>
  <Application>Microsoft Office PowerPoint</Application>
  <PresentationFormat>Widescreen</PresentationFormat>
  <Paragraphs>43</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Meiryo</vt:lpstr>
      <vt:lpstr>Calibri</vt:lpstr>
      <vt:lpstr>Corbel</vt:lpstr>
      <vt:lpstr>SketchLinesVTI</vt:lpstr>
      <vt:lpstr>PowerPoint Presentation</vt:lpstr>
      <vt:lpstr>Review</vt:lpstr>
      <vt:lpstr>Learning Intentions</vt:lpstr>
      <vt:lpstr>Success criteria</vt:lpstr>
      <vt:lpstr>Mitosis</vt:lpstr>
      <vt:lpstr>Interphase</vt:lpstr>
      <vt:lpstr>Prophase</vt:lpstr>
      <vt:lpstr>Metaphase</vt:lpstr>
      <vt:lpstr>Anaphase</vt:lpstr>
      <vt:lpstr>Telophase</vt:lpstr>
      <vt:lpstr>PowerPoint Presentation</vt:lpstr>
      <vt:lpstr>PowerPoint Presentation</vt:lpstr>
      <vt:lpstr>Cytokinesis</vt:lpstr>
      <vt:lpstr>PowerPoint Presentation</vt:lpstr>
      <vt:lpstr>Success criteria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Nervous System</dc:title>
  <dc:creator>Kristy</dc:creator>
  <cp:lastModifiedBy>JOHNSON Kristy [Narrogin Senior High School]</cp:lastModifiedBy>
  <cp:revision>59</cp:revision>
  <dcterms:created xsi:type="dcterms:W3CDTF">2023-02-01T11:31:06Z</dcterms:created>
  <dcterms:modified xsi:type="dcterms:W3CDTF">2024-06-26T00:42:14Z</dcterms:modified>
</cp:coreProperties>
</file>